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13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13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13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13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14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15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13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13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14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13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13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14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Підготував студент Харківського Національного Автомобільно-Дорожнього Університету…"/>
          <p:cNvSpPr txBox="1"/>
          <p:nvPr>
            <p:ph type="body" idx="13"/>
          </p:nvPr>
        </p:nvSpPr>
        <p:spPr>
          <a:xfrm>
            <a:off x="1201340" y="9939414"/>
            <a:ext cx="21981320" cy="255742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/>
          <a:p>
            <a:pPr defTabSz="726440">
              <a:lnSpc>
                <a:spcPct val="150000"/>
              </a:lnSpc>
              <a:defRPr b="0" sz="308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Підготував студент Харківського Національного Автомобільно-Дорожнього Університету</a:t>
            </a:r>
          </a:p>
          <a:p>
            <a:pPr defTabSz="726440">
              <a:lnSpc>
                <a:spcPct val="150000"/>
              </a:lnSpc>
              <a:defRPr b="0" sz="308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групи МК-41, Хамза І.С.</a:t>
            </a:r>
          </a:p>
          <a:p>
            <a:pPr defTabSz="726440">
              <a:lnSpc>
                <a:spcPct val="150000"/>
              </a:lnSpc>
              <a:defRPr b="0" sz="308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defTabSz="726440">
              <a:lnSpc>
                <a:spcPct val="150000"/>
              </a:lnSpc>
              <a:defRPr b="0" sz="308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09.06.2020</a:t>
            </a:r>
          </a:p>
        </p:txBody>
      </p:sp>
      <p:sp>
        <p:nvSpPr>
          <p:cNvPr id="152" name="ІНФОРМАЦІЙНО-КОМУНІКАЦІЙНА СИСТЕМА  СЛІДКУВАННЯ ЗА РУХОМ ТРАНСПОРТНИХ ЗАСОБІВ ПІД ЧАС ПЕРЕТИНУ ПЕРЕХРЕСТЬ"/>
          <p:cNvSpPr txBox="1"/>
          <p:nvPr>
            <p:ph type="ctrTitle"/>
          </p:nvPr>
        </p:nvSpPr>
        <p:spPr>
          <a:xfrm>
            <a:off x="1206496" y="1469469"/>
            <a:ext cx="21971004" cy="57537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pc="-159" sz="8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ІНФОРМАЦІЙНО-КОМУНІКАЦІЙНА СИСТЕМА  СЛІДКУВАННЯ ЗА РУХОМ ТРАНСПОРТНИХ ЗАСОБІВ ПІД ЧАС ПЕРЕТИНУ ПЕРЕХРЕСТЬ</a:t>
            </a:r>
          </a:p>
        </p:txBody>
      </p:sp>
      <p:sp>
        <p:nvSpPr>
          <p:cNvPr id="153" name="Презентація дипломної роботи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5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Презентація дипломної роботи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результати роботи системи слідкування за рухом транспортних засобів при проїзді перехресть"/>
          <p:cNvSpPr txBox="1"/>
          <p:nvPr/>
        </p:nvSpPr>
        <p:spPr>
          <a:xfrm>
            <a:off x="1206500" y="1079499"/>
            <a:ext cx="21971001" cy="3171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2170121">
              <a:lnSpc>
                <a:spcPct val="100000"/>
              </a:lnSpc>
              <a:spcBef>
                <a:spcPts val="0"/>
              </a:spcBef>
              <a:defRPr b="1" cap="all" spc="-142" sz="7119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результати роботи системи слідкування за рухом транспортних засобів при проїзді перехресть</a:t>
            </a:r>
          </a:p>
        </p:txBody>
      </p:sp>
      <p:pic>
        <p:nvPicPr>
          <p:cNvPr id="190" name="Video_003_2.MP4" descr="Video_003_2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063116" y="4447700"/>
            <a:ext cx="16257768" cy="8638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50800" dir="318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070007" fill="hold"/>
                                        <p:tgtEl>
                                          <p:spTgt spid="1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90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висновки"/>
          <p:cNvSpPr txBox="1"/>
          <p:nvPr/>
        </p:nvSpPr>
        <p:spPr>
          <a:xfrm>
            <a:off x="1206500" y="1079500"/>
            <a:ext cx="21971001" cy="2405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100000"/>
              </a:lnSpc>
              <a:spcBef>
                <a:spcPts val="0"/>
              </a:spcBef>
              <a:defRPr b="1" cap="all" spc="-159" sz="8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висновки </a:t>
            </a:r>
          </a:p>
        </p:txBody>
      </p:sp>
      <p:sp>
        <p:nvSpPr>
          <p:cNvPr id="193" name="Модуль фіксування транспортного руху на перехресті…"/>
          <p:cNvSpPr txBox="1"/>
          <p:nvPr>
            <p:ph type="body" sz="half" idx="1"/>
          </p:nvPr>
        </p:nvSpPr>
        <p:spPr>
          <a:xfrm>
            <a:off x="1203685" y="3205079"/>
            <a:ext cx="9779001" cy="8364009"/>
          </a:xfrm>
          <a:prstGeom prst="rect">
            <a:avLst/>
          </a:prstGeom>
        </p:spPr>
        <p:txBody>
          <a:bodyPr/>
          <a:lstStyle/>
          <a:p>
            <a:pPr marL="393700" indent="-393700" defTabSz="457200">
              <a:lnSpc>
                <a:spcPts val="6000"/>
              </a:lnSpc>
              <a:spcBef>
                <a:spcPts val="1200"/>
              </a:spcBef>
              <a:buClr>
                <a:srgbClr val="5E5E5E"/>
              </a:buClr>
              <a:buChar char="-"/>
              <a:defRPr sz="3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Модуль фіксування транспортного руху на перехресті</a:t>
            </a:r>
          </a:p>
          <a:p>
            <a:pPr marL="393700" indent="-393700" defTabSz="457200">
              <a:lnSpc>
                <a:spcPts val="6000"/>
              </a:lnSpc>
              <a:spcBef>
                <a:spcPts val="1200"/>
              </a:spcBef>
              <a:buClr>
                <a:srgbClr val="5E5E5E"/>
              </a:buClr>
              <a:buChar char="-"/>
              <a:defRPr sz="35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393700" indent="-393700" defTabSz="457200">
              <a:lnSpc>
                <a:spcPts val="6000"/>
              </a:lnSpc>
              <a:spcBef>
                <a:spcPts val="1200"/>
              </a:spcBef>
              <a:buClr>
                <a:srgbClr val="5E5E5E"/>
              </a:buClr>
              <a:buChar char="-"/>
              <a:defRPr sz="3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Модуль виявленя та фіксації правопорушень</a:t>
            </a:r>
          </a:p>
          <a:p>
            <a:pPr marL="393700" indent="-393700" defTabSz="457200">
              <a:lnSpc>
                <a:spcPts val="6000"/>
              </a:lnSpc>
              <a:spcBef>
                <a:spcPts val="1200"/>
              </a:spcBef>
              <a:buClr>
                <a:srgbClr val="5E5E5E"/>
              </a:buClr>
              <a:buChar char="-"/>
              <a:defRPr sz="35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393700" indent="-393700" defTabSz="457200">
              <a:lnSpc>
                <a:spcPts val="6000"/>
              </a:lnSpc>
              <a:spcBef>
                <a:spcPts val="1200"/>
              </a:spcBef>
              <a:buClr>
                <a:srgbClr val="5E5E5E"/>
              </a:buClr>
              <a:buChar char="-"/>
              <a:defRPr sz="3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Модель для визначення транспортного засобу</a:t>
            </a:r>
          </a:p>
          <a:p>
            <a:pPr marL="393700" indent="-393700" defTabSz="457200">
              <a:lnSpc>
                <a:spcPts val="6000"/>
              </a:lnSpc>
              <a:spcBef>
                <a:spcPts val="1200"/>
              </a:spcBef>
              <a:buClr>
                <a:srgbClr val="5E5E5E"/>
              </a:buClr>
              <a:buChar char="-"/>
              <a:defRPr sz="35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393700" indent="-393700" defTabSz="457200">
              <a:lnSpc>
                <a:spcPts val="6000"/>
              </a:lnSpc>
              <a:spcBef>
                <a:spcPts val="1200"/>
              </a:spcBef>
              <a:buClr>
                <a:srgbClr val="5E5E5E"/>
              </a:buClr>
              <a:buChar char="-"/>
              <a:defRPr sz="3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Математичні засоби</a:t>
            </a:r>
          </a:p>
          <a:p>
            <a:pPr marL="393700" indent="-393700" defTabSz="457200">
              <a:lnSpc>
                <a:spcPts val="6000"/>
              </a:lnSpc>
              <a:spcBef>
                <a:spcPts val="1200"/>
              </a:spcBef>
              <a:buClr>
                <a:srgbClr val="5E5E5E"/>
              </a:buClr>
              <a:buChar char="-"/>
              <a:defRPr sz="35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393700" indent="-393700" defTabSz="457200">
              <a:lnSpc>
                <a:spcPts val="6000"/>
              </a:lnSpc>
              <a:spcBef>
                <a:spcPts val="1200"/>
              </a:spcBef>
              <a:buClr>
                <a:srgbClr val="5E5E5E"/>
              </a:buClr>
              <a:buChar char="-"/>
              <a:defRPr sz="3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Обчислювальні ресурси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ДЯКУЮ ЗА УВАГУ!"/>
          <p:cNvSpPr txBox="1"/>
          <p:nvPr>
            <p:ph type="ctrTitle"/>
          </p:nvPr>
        </p:nvSpPr>
        <p:spPr>
          <a:xfrm>
            <a:off x="1206496" y="1469469"/>
            <a:ext cx="21971004" cy="57537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pc="-159" sz="8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ДЯКУЮ ЗА УВАГУ!</a:t>
            </a:r>
          </a:p>
        </p:txBody>
      </p:sp>
      <p:sp>
        <p:nvSpPr>
          <p:cNvPr id="196" name="Презентація дипломної роботи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5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Презентація дипломної роботи</a:t>
            </a:r>
          </a:p>
        </p:txBody>
      </p:sp>
      <p:sp>
        <p:nvSpPr>
          <p:cNvPr id="197" name="Підготував студент Харківського Національного Автомобільно-Дорожнього Університету…"/>
          <p:cNvSpPr txBox="1"/>
          <p:nvPr/>
        </p:nvSpPr>
        <p:spPr>
          <a:xfrm>
            <a:off x="1201340" y="9939414"/>
            <a:ext cx="21981320" cy="2557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 defTabSz="726440">
              <a:lnSpc>
                <a:spcPct val="150000"/>
              </a:lnSpc>
              <a:spcBef>
                <a:spcPts val="0"/>
              </a:spcBef>
              <a:defRPr sz="308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Підготував студент Харківського Національного Автомобільно-Дорожнього Університету</a:t>
            </a:r>
          </a:p>
          <a:p>
            <a:pPr defTabSz="726440">
              <a:lnSpc>
                <a:spcPct val="150000"/>
              </a:lnSpc>
              <a:spcBef>
                <a:spcPts val="0"/>
              </a:spcBef>
              <a:defRPr sz="308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групи МК-41, Хамза І.С.</a:t>
            </a:r>
          </a:p>
          <a:p>
            <a:pPr defTabSz="726440">
              <a:lnSpc>
                <a:spcPct val="150000"/>
              </a:lnSpc>
              <a:spcBef>
                <a:spcPts val="0"/>
              </a:spcBef>
              <a:defRPr sz="308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defTabSz="726440">
              <a:lnSpc>
                <a:spcPct val="150000"/>
              </a:lnSpc>
              <a:spcBef>
                <a:spcPts val="0"/>
              </a:spcBef>
              <a:defRPr sz="308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09.06.2020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Постановка задачі…"/>
          <p:cNvSpPr txBox="1"/>
          <p:nvPr>
            <p:ph type="body" idx="1"/>
          </p:nvPr>
        </p:nvSpPr>
        <p:spPr>
          <a:xfrm>
            <a:off x="1300104" y="3134876"/>
            <a:ext cx="18118312" cy="9988469"/>
          </a:xfrm>
          <a:prstGeom prst="rect">
            <a:avLst/>
          </a:prstGeom>
        </p:spPr>
        <p:txBody>
          <a:bodyPr/>
          <a:lstStyle/>
          <a:p>
            <a:pPr marL="648229" indent="-648229" defTabSz="457200">
              <a:lnSpc>
                <a:spcPct val="150000"/>
              </a:lnSpc>
              <a:spcBef>
                <a:spcPts val="1200"/>
              </a:spcBef>
              <a:buSzPct val="100000"/>
              <a:buAutoNum type="arabicPeriod" startAt="3"/>
              <a:defRPr sz="3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Постановка задачі</a:t>
            </a:r>
          </a:p>
          <a:p>
            <a:pPr marL="648229" indent="-648229" defTabSz="457200">
              <a:lnSpc>
                <a:spcPct val="150000"/>
              </a:lnSpc>
              <a:spcBef>
                <a:spcPts val="1200"/>
              </a:spcBef>
              <a:buSzPct val="100000"/>
              <a:buAutoNum type="arabicPeriod" startAt="3"/>
              <a:defRPr sz="3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Огляд сучасних методів визначення правопорушень </a:t>
            </a:r>
          </a:p>
          <a:p>
            <a:pPr marL="648229" indent="-648229" defTabSz="457200">
              <a:lnSpc>
                <a:spcPct val="150000"/>
              </a:lnSpc>
              <a:spcBef>
                <a:spcPts val="1200"/>
              </a:spcBef>
              <a:buSzPct val="100000"/>
              <a:buAutoNum type="arabicPeriod" startAt="3"/>
              <a:defRPr sz="3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Огляд існуючих автоматичних систем слідкування за дорожнім рухом </a:t>
            </a:r>
          </a:p>
          <a:p>
            <a:pPr marL="648229" indent="-648229" defTabSz="457200">
              <a:lnSpc>
                <a:spcPct val="150000"/>
              </a:lnSpc>
              <a:spcBef>
                <a:spcPts val="1200"/>
              </a:spcBef>
              <a:buSzPct val="100000"/>
              <a:buAutoNum type="arabicPeriod" startAt="3"/>
              <a:defRPr sz="3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Схема функціонування системи слідкування за рухом транспорту на перехресті </a:t>
            </a:r>
          </a:p>
          <a:p>
            <a:pPr marL="648229" indent="-648229" defTabSz="457200">
              <a:lnSpc>
                <a:spcPct val="150000"/>
              </a:lnSpc>
              <a:spcBef>
                <a:spcPts val="1200"/>
              </a:spcBef>
              <a:buSzPct val="100000"/>
              <a:buAutoNum type="arabicPeriod" startAt="3"/>
              <a:defRPr sz="3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Склад розробленого програмно-апаратного комплексу модулів виявлення та фіксації правопорушень </a:t>
            </a:r>
          </a:p>
          <a:p>
            <a:pPr marL="648229" indent="-648229" defTabSz="457200">
              <a:lnSpc>
                <a:spcPct val="150000"/>
              </a:lnSpc>
              <a:spcBef>
                <a:spcPts val="1200"/>
              </a:spcBef>
              <a:buSzPct val="100000"/>
              <a:buAutoNum type="arabicPeriod" startAt="3"/>
              <a:defRPr sz="3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Функціонування модуля фіксування транспортного руху на перехресті </a:t>
            </a:r>
          </a:p>
          <a:p>
            <a:pPr marL="648229" indent="-648229" defTabSz="457200">
              <a:lnSpc>
                <a:spcPct val="150000"/>
              </a:lnSpc>
              <a:spcBef>
                <a:spcPts val="1200"/>
              </a:spcBef>
              <a:buSzPct val="100000"/>
              <a:buAutoNum type="arabicPeriod" startAt="3"/>
              <a:defRPr sz="3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Функціонування модуля виявлення та фіксації правопорушень </a:t>
            </a:r>
          </a:p>
          <a:p>
            <a:pPr marL="648229" indent="-648229" defTabSz="457200">
              <a:lnSpc>
                <a:spcPct val="150000"/>
              </a:lnSpc>
              <a:spcBef>
                <a:spcPts val="1200"/>
              </a:spcBef>
              <a:buSzPct val="100000"/>
              <a:buAutoNum type="arabicPeriod" startAt="3"/>
              <a:defRPr sz="3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Результати роботи системи слідкування за рухом транспортних засобів при проїзді перехресть </a:t>
            </a:r>
          </a:p>
          <a:p>
            <a:pPr marL="648229" indent="-648229" defTabSz="457200">
              <a:lnSpc>
                <a:spcPct val="150000"/>
              </a:lnSpc>
              <a:spcBef>
                <a:spcPts val="1200"/>
              </a:spcBef>
              <a:buSzPct val="100000"/>
              <a:buAutoNum type="arabicPeriod" startAt="3"/>
              <a:defRPr sz="3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Висновки </a:t>
            </a:r>
          </a:p>
        </p:txBody>
      </p:sp>
      <p:sp>
        <p:nvSpPr>
          <p:cNvPr id="156" name="ЗМІСТ"/>
          <p:cNvSpPr txBox="1"/>
          <p:nvPr>
            <p:ph type="title"/>
          </p:nvPr>
        </p:nvSpPr>
        <p:spPr>
          <a:xfrm>
            <a:off x="1206500" y="1079500"/>
            <a:ext cx="21971000" cy="1843889"/>
          </a:xfrm>
          <a:prstGeom prst="rect">
            <a:avLst/>
          </a:prstGeom>
        </p:spPr>
        <p:txBody>
          <a:bodyPr/>
          <a:lstStyle>
            <a:lvl1pPr algn="just">
              <a:lnSpc>
                <a:spcPct val="100000"/>
              </a:lnSpc>
              <a:defRPr spc="-159" sz="8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ЗМІСТ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Провести аналіз систем слідкування за рухом транспорту на перехресті…"/>
          <p:cNvSpPr txBox="1"/>
          <p:nvPr>
            <p:ph type="body" sz="half" idx="1"/>
          </p:nvPr>
        </p:nvSpPr>
        <p:spPr>
          <a:xfrm>
            <a:off x="1300104" y="3134876"/>
            <a:ext cx="12024506" cy="8364009"/>
          </a:xfrm>
          <a:prstGeom prst="rect">
            <a:avLst/>
          </a:prstGeom>
        </p:spPr>
        <p:txBody>
          <a:bodyPr/>
          <a:lstStyle/>
          <a:p>
            <a:pPr marL="374014" indent="-374014" defTabSz="434340">
              <a:lnSpc>
                <a:spcPts val="5600"/>
              </a:lnSpc>
              <a:spcBef>
                <a:spcPts val="1100"/>
              </a:spcBef>
              <a:buClr>
                <a:srgbClr val="5E5E5E"/>
              </a:buClr>
              <a:buChar char="-"/>
              <a:defRPr sz="3325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Провести аналіз систем слідкування за рухом транспорту на перехресті </a:t>
            </a:r>
          </a:p>
          <a:p>
            <a:pPr marL="374014" indent="-374014" defTabSz="434340">
              <a:lnSpc>
                <a:spcPts val="5600"/>
              </a:lnSpc>
              <a:spcBef>
                <a:spcPts val="1100"/>
              </a:spcBef>
              <a:buClr>
                <a:srgbClr val="5E5E5E"/>
              </a:buClr>
              <a:buChar char="-"/>
              <a:defRPr sz="3325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374014" indent="-374014" defTabSz="434340">
              <a:lnSpc>
                <a:spcPts val="5600"/>
              </a:lnSpc>
              <a:spcBef>
                <a:spcPts val="1100"/>
              </a:spcBef>
              <a:buClr>
                <a:srgbClr val="5E5E5E"/>
              </a:buClr>
              <a:buChar char="-"/>
              <a:defRPr sz="3325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Обґрунтувати актуальність розробки системи слідкування за рухом транспорту на перехресті</a:t>
            </a:r>
          </a:p>
          <a:p>
            <a:pPr marL="374014" indent="-374014" defTabSz="434340">
              <a:lnSpc>
                <a:spcPts val="5600"/>
              </a:lnSpc>
              <a:spcBef>
                <a:spcPts val="1100"/>
              </a:spcBef>
              <a:buClr>
                <a:srgbClr val="5E5E5E"/>
              </a:buClr>
              <a:buChar char="-"/>
              <a:defRPr sz="3325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374014" indent="-374014" defTabSz="434340">
              <a:lnSpc>
                <a:spcPts val="5600"/>
              </a:lnSpc>
              <a:spcBef>
                <a:spcPts val="1100"/>
              </a:spcBef>
              <a:buClr>
                <a:srgbClr val="5E5E5E"/>
              </a:buClr>
              <a:buChar char="-"/>
              <a:defRPr sz="3325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Розробити та обґрунтувати схему функціонування системи слідкування за рухом транспорту на перехресті </a:t>
            </a:r>
          </a:p>
          <a:p>
            <a:pPr marL="374014" indent="-374014" defTabSz="434340">
              <a:lnSpc>
                <a:spcPts val="5600"/>
              </a:lnSpc>
              <a:spcBef>
                <a:spcPts val="1100"/>
              </a:spcBef>
              <a:buClr>
                <a:srgbClr val="5E5E5E"/>
              </a:buClr>
              <a:buChar char="-"/>
              <a:defRPr sz="3325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374014" indent="-374014" defTabSz="434340">
              <a:lnSpc>
                <a:spcPts val="5600"/>
              </a:lnSpc>
              <a:spcBef>
                <a:spcPts val="1100"/>
              </a:spcBef>
              <a:buClr>
                <a:srgbClr val="5E5E5E"/>
              </a:buClr>
              <a:buChar char="-"/>
              <a:defRPr sz="3325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Розробити програмне забезпечення для визначення порушення швидкісного режиму на перехресті та фіксації правопорушення </a:t>
            </a:r>
          </a:p>
          <a:p>
            <a:pPr marL="374014" indent="-374014" defTabSz="434340">
              <a:lnSpc>
                <a:spcPts val="5600"/>
              </a:lnSpc>
              <a:spcBef>
                <a:spcPts val="1100"/>
              </a:spcBef>
              <a:buClr>
                <a:srgbClr val="5E5E5E"/>
              </a:buClr>
              <a:buChar char="-"/>
              <a:defRPr sz="3325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374014" indent="-374014" defTabSz="434340">
              <a:lnSpc>
                <a:spcPts val="5600"/>
              </a:lnSpc>
              <a:spcBef>
                <a:spcPts val="1100"/>
              </a:spcBef>
              <a:buClr>
                <a:srgbClr val="5E5E5E"/>
              </a:buClr>
              <a:buChar char="-"/>
              <a:defRPr sz="3325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Привести результати дослідження та результати роботи окремих блоків</a:t>
            </a:r>
          </a:p>
        </p:txBody>
      </p:sp>
      <p:sp>
        <p:nvSpPr>
          <p:cNvPr id="159" name="ПОСТАНОВКА ЗАДАЧІ"/>
          <p:cNvSpPr txBox="1"/>
          <p:nvPr>
            <p:ph type="title"/>
          </p:nvPr>
        </p:nvSpPr>
        <p:spPr>
          <a:xfrm>
            <a:off x="1206500" y="1079500"/>
            <a:ext cx="21971000" cy="1843889"/>
          </a:xfrm>
          <a:prstGeom prst="rect">
            <a:avLst/>
          </a:prstGeom>
        </p:spPr>
        <p:txBody>
          <a:bodyPr/>
          <a:lstStyle>
            <a:lvl1pPr algn="just">
              <a:lnSpc>
                <a:spcPct val="100000"/>
              </a:lnSpc>
              <a:defRPr spc="-159" sz="8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ПОСТАНОВКА ЗАДАЧІ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Радар…"/>
          <p:cNvSpPr txBox="1"/>
          <p:nvPr>
            <p:ph type="body" sz="half" idx="1"/>
          </p:nvPr>
        </p:nvSpPr>
        <p:spPr>
          <a:xfrm>
            <a:off x="1210256" y="4796358"/>
            <a:ext cx="9779001" cy="8364009"/>
          </a:xfrm>
          <a:prstGeom prst="rect">
            <a:avLst/>
          </a:prstGeom>
        </p:spPr>
        <p:txBody>
          <a:bodyPr/>
          <a:lstStyle/>
          <a:p>
            <a:pPr marL="393699" indent="-393699" defTabSz="457200">
              <a:lnSpc>
                <a:spcPts val="6000"/>
              </a:lnSpc>
              <a:spcBef>
                <a:spcPts val="1200"/>
              </a:spcBef>
              <a:buClr>
                <a:srgbClr val="5E5E5E"/>
              </a:buClr>
              <a:buChar char="-"/>
              <a:defRPr sz="3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Радар</a:t>
            </a:r>
          </a:p>
          <a:p>
            <a:pPr marL="393699" indent="-393699" defTabSz="457200">
              <a:lnSpc>
                <a:spcPts val="6000"/>
              </a:lnSpc>
              <a:spcBef>
                <a:spcPts val="1200"/>
              </a:spcBef>
              <a:buClr>
                <a:srgbClr val="5E5E5E"/>
              </a:buClr>
              <a:buChar char="-"/>
              <a:defRPr sz="35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393699" indent="-393699" defTabSz="457200">
              <a:lnSpc>
                <a:spcPts val="6000"/>
              </a:lnSpc>
              <a:spcBef>
                <a:spcPts val="1200"/>
              </a:spcBef>
              <a:buClr>
                <a:srgbClr val="5E5E5E"/>
              </a:buClr>
              <a:buChar char="-"/>
              <a:defRPr sz="3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Швидкісна камера</a:t>
            </a:r>
          </a:p>
          <a:p>
            <a:pPr marL="393699" indent="-393699" defTabSz="457200">
              <a:lnSpc>
                <a:spcPts val="6000"/>
              </a:lnSpc>
              <a:spcBef>
                <a:spcPts val="1200"/>
              </a:spcBef>
              <a:buClr>
                <a:srgbClr val="5E5E5E"/>
              </a:buClr>
              <a:buChar char="-"/>
              <a:defRPr sz="35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393699" indent="-393699" defTabSz="457200">
              <a:lnSpc>
                <a:spcPts val="6000"/>
              </a:lnSpc>
              <a:spcBef>
                <a:spcPts val="1200"/>
              </a:spcBef>
              <a:buClr>
                <a:srgbClr val="5E5E5E"/>
              </a:buClr>
              <a:buChar char="-"/>
              <a:defRPr sz="3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Лідар</a:t>
            </a:r>
          </a:p>
          <a:p>
            <a:pPr marL="393699" indent="-393699" defTabSz="457200">
              <a:lnSpc>
                <a:spcPts val="6000"/>
              </a:lnSpc>
              <a:spcBef>
                <a:spcPts val="1200"/>
              </a:spcBef>
              <a:buClr>
                <a:srgbClr val="5E5E5E"/>
              </a:buClr>
              <a:buChar char="-"/>
              <a:defRPr sz="35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393699" indent="-393699" defTabSz="457200">
              <a:lnSpc>
                <a:spcPts val="6000"/>
              </a:lnSpc>
              <a:spcBef>
                <a:spcPts val="1200"/>
              </a:spcBef>
              <a:buClr>
                <a:srgbClr val="5E5E5E"/>
              </a:buClr>
              <a:buChar char="-"/>
              <a:defRPr sz="3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Навігація</a:t>
            </a:r>
          </a:p>
        </p:txBody>
      </p:sp>
      <p:pic>
        <p:nvPicPr>
          <p:cNvPr id="162" name="Картинки укр.001.jpeg" descr="Картинки укр.001.jpeg"/>
          <p:cNvPicPr>
            <a:picLocks noChangeAspect="1"/>
          </p:cNvPicPr>
          <p:nvPr>
            <p:ph type="pic" idx="14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2189660" y="4933661"/>
            <a:ext cx="5217091" cy="2934614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63" name="Огляд сучасних методів визначення правопорушень"/>
          <p:cNvSpPr txBox="1"/>
          <p:nvPr>
            <p:ph type="title"/>
          </p:nvPr>
        </p:nvSpPr>
        <p:spPr>
          <a:xfrm>
            <a:off x="1206500" y="1079500"/>
            <a:ext cx="21971000" cy="243198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cap="all" spc="-159" sz="8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Огляд сучасних методів визначення правопорушень </a:t>
            </a:r>
          </a:p>
        </p:txBody>
      </p:sp>
      <p:pic>
        <p:nvPicPr>
          <p:cNvPr id="164" name="Картинки укр.002.jpeg" descr="Картинки укр.002.jpe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7957218" y="4940169"/>
            <a:ext cx="5193737" cy="2921477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65" name="Картинки укр.003.jpeg" descr="Картинки укр.003.jpeg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12125367" y="8424956"/>
            <a:ext cx="5345676" cy="3006943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66" name="Картинки укр.004.jpeg" descr="Картинки укр.004.jpeg"/>
          <p:cNvPicPr>
            <a:picLocks noChangeAspect="1"/>
          </p:cNvPicPr>
          <p:nvPr/>
        </p:nvPicPr>
        <p:blipFill>
          <a:blip r:embed="rId5">
            <a:extLst/>
          </a:blip>
          <a:srcRect l="0" t="0" r="0" b="0"/>
          <a:stretch>
            <a:fillRect/>
          </a:stretch>
        </p:blipFill>
        <p:spPr>
          <a:xfrm>
            <a:off x="17934596" y="8454860"/>
            <a:ext cx="5238973" cy="2946922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Доступна і Автономна система моніторингу дорожнього руху з використанням WiFi…"/>
          <p:cNvSpPr txBox="1"/>
          <p:nvPr>
            <p:ph type="body" sz="half" idx="1"/>
          </p:nvPr>
        </p:nvSpPr>
        <p:spPr>
          <a:xfrm>
            <a:off x="1178052" y="4960166"/>
            <a:ext cx="9779001" cy="8364009"/>
          </a:xfrm>
          <a:prstGeom prst="rect">
            <a:avLst/>
          </a:prstGeom>
        </p:spPr>
        <p:txBody>
          <a:bodyPr/>
          <a:lstStyle/>
          <a:p>
            <a:pPr marL="393699" indent="-393699" defTabSz="457200">
              <a:lnSpc>
                <a:spcPts val="6000"/>
              </a:lnSpc>
              <a:spcBef>
                <a:spcPts val="1200"/>
              </a:spcBef>
              <a:buClr>
                <a:srgbClr val="5E5E5E"/>
              </a:buClr>
              <a:buChar char="-"/>
              <a:defRPr sz="3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Доступна і Автономна система моніторингу дорожнього руху з використанням WiFi</a:t>
            </a:r>
          </a:p>
          <a:p>
            <a:pPr marL="393699" indent="-393699" defTabSz="457200">
              <a:lnSpc>
                <a:spcPts val="6000"/>
              </a:lnSpc>
              <a:spcBef>
                <a:spcPts val="1200"/>
              </a:spcBef>
              <a:buClr>
                <a:srgbClr val="5E5E5E"/>
              </a:buClr>
              <a:buChar char="-"/>
              <a:defRPr sz="35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393699" indent="-393699" defTabSz="457200">
              <a:lnSpc>
                <a:spcPts val="6000"/>
              </a:lnSpc>
              <a:spcBef>
                <a:spcPts val="1200"/>
              </a:spcBef>
              <a:buClr>
                <a:srgbClr val="5E5E5E"/>
              </a:buClr>
              <a:buChar char="-"/>
              <a:defRPr sz="3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Основана на радіохвилях система моніторингу за дорожнім рухом та виявлення автомобілів для майбутніх розумних міст</a:t>
            </a:r>
          </a:p>
          <a:p>
            <a:pPr marL="393699" indent="-393699" defTabSz="457200">
              <a:lnSpc>
                <a:spcPts val="6000"/>
              </a:lnSpc>
              <a:spcBef>
                <a:spcPts val="1200"/>
              </a:spcBef>
              <a:buClr>
                <a:srgbClr val="5E5E5E"/>
              </a:buClr>
              <a:buChar char="-"/>
              <a:defRPr sz="35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393699" indent="-393699" defTabSz="457200">
              <a:lnSpc>
                <a:spcPts val="6000"/>
              </a:lnSpc>
              <a:spcBef>
                <a:spcPts val="1200"/>
              </a:spcBef>
              <a:buClr>
                <a:srgbClr val="5E5E5E"/>
              </a:buClr>
              <a:buChar char="-"/>
              <a:defRPr sz="3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У системі виявлення правопорушень з використанням радіохвиль</a:t>
            </a:r>
          </a:p>
        </p:txBody>
      </p:sp>
      <p:pic>
        <p:nvPicPr>
          <p:cNvPr id="169" name="bluetooth_street_big.png" descr="bluetooth_street_big.png"/>
          <p:cNvPicPr>
            <a:picLocks noChangeAspect="1"/>
          </p:cNvPicPr>
          <p:nvPr>
            <p:ph type="pic" idx="14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2028756" y="5129237"/>
            <a:ext cx="11177333" cy="6920632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70" name="Огляд існуючих автоматичних систем слідкування за дорожнім рухом"/>
          <p:cNvSpPr txBox="1"/>
          <p:nvPr>
            <p:ph type="title"/>
          </p:nvPr>
        </p:nvSpPr>
        <p:spPr>
          <a:xfrm>
            <a:off x="1206500" y="1079500"/>
            <a:ext cx="21971000" cy="2407802"/>
          </a:xfrm>
          <a:prstGeom prst="rect">
            <a:avLst/>
          </a:prstGeom>
        </p:spPr>
        <p:txBody>
          <a:bodyPr/>
          <a:lstStyle>
            <a:lvl1pPr defTabSz="2292038">
              <a:lnSpc>
                <a:spcPct val="100000"/>
              </a:lnSpc>
              <a:defRPr cap="all" spc="-150" sz="7519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Огляд існуючих автоматичних систем слідкування за дорожнім рухом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Модуль спостереження за транспортним рухом на перехресті…"/>
          <p:cNvSpPr txBox="1"/>
          <p:nvPr>
            <p:ph type="body" sz="half" idx="1"/>
          </p:nvPr>
        </p:nvSpPr>
        <p:spPr>
          <a:xfrm>
            <a:off x="1178052" y="4796358"/>
            <a:ext cx="9779001" cy="8364009"/>
          </a:xfrm>
          <a:prstGeom prst="rect">
            <a:avLst/>
          </a:prstGeom>
        </p:spPr>
        <p:txBody>
          <a:bodyPr/>
          <a:lstStyle/>
          <a:p>
            <a:pPr marL="393699" indent="-393699" defTabSz="457200">
              <a:lnSpc>
                <a:spcPts val="6000"/>
              </a:lnSpc>
              <a:spcBef>
                <a:spcPts val="1200"/>
              </a:spcBef>
              <a:buClr>
                <a:srgbClr val="5E5E5E"/>
              </a:buClr>
              <a:buChar char="-"/>
              <a:defRPr sz="3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Модуль спостереження за транспортним рухом на перехресті</a:t>
            </a:r>
          </a:p>
          <a:p>
            <a:pPr marL="393699" indent="-393699" defTabSz="457200">
              <a:lnSpc>
                <a:spcPts val="6000"/>
              </a:lnSpc>
              <a:spcBef>
                <a:spcPts val="1200"/>
              </a:spcBef>
              <a:buClr>
                <a:srgbClr val="5E5E5E"/>
              </a:buClr>
              <a:buChar char="-"/>
              <a:defRPr sz="35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393699" indent="-393699" defTabSz="457200">
              <a:lnSpc>
                <a:spcPts val="6000"/>
              </a:lnSpc>
              <a:spcBef>
                <a:spcPts val="1200"/>
              </a:spcBef>
              <a:buClr>
                <a:srgbClr val="5E5E5E"/>
              </a:buClr>
              <a:buChar char="-"/>
              <a:defRPr sz="3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Модуль виявлення і фіксації правопорушень</a:t>
            </a:r>
          </a:p>
        </p:txBody>
      </p:sp>
      <p:pic>
        <p:nvPicPr>
          <p:cNvPr id="173" name="Untitled.005.jpeg" descr="Untitled.005.jpeg"/>
          <p:cNvPicPr>
            <a:picLocks noChangeAspect="1"/>
          </p:cNvPicPr>
          <p:nvPr>
            <p:ph type="pic" idx="14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2028756" y="4977905"/>
            <a:ext cx="11177333" cy="6287250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74" name="Схема функціонування системи слідкування за рухом транспорту на перехресті"/>
          <p:cNvSpPr txBox="1"/>
          <p:nvPr>
            <p:ph type="title"/>
          </p:nvPr>
        </p:nvSpPr>
        <p:spPr>
          <a:xfrm>
            <a:off x="1206499" y="1079499"/>
            <a:ext cx="21971001" cy="3323349"/>
          </a:xfrm>
          <a:prstGeom prst="rect">
            <a:avLst/>
          </a:prstGeom>
        </p:spPr>
        <p:txBody>
          <a:bodyPr/>
          <a:lstStyle/>
          <a:p>
            <a:pPr defTabSz="1926287">
              <a:lnSpc>
                <a:spcPct val="100000"/>
              </a:lnSpc>
              <a:defRPr cap="all" spc="-134" sz="6715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Схема функціонування системи слідкування за рухом транспорту на перехресті </a:t>
            </a:r>
            <a:endParaRPr spc="-18" sz="948"/>
          </a:p>
          <a:p>
            <a:pPr defTabSz="1926287">
              <a:lnSpc>
                <a:spcPct val="100000"/>
              </a:lnSpc>
              <a:defRPr spc="-134" sz="6715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pc="-18" sz="948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склад розробленого програмно-апаратного комплексу модулів виявлення та фіксації правопорушень"/>
          <p:cNvSpPr txBox="1"/>
          <p:nvPr>
            <p:ph type="title"/>
          </p:nvPr>
        </p:nvSpPr>
        <p:spPr>
          <a:xfrm>
            <a:off x="1206500" y="1079499"/>
            <a:ext cx="21971001" cy="3185959"/>
          </a:xfrm>
          <a:prstGeom prst="rect">
            <a:avLst/>
          </a:prstGeom>
        </p:spPr>
        <p:txBody>
          <a:bodyPr/>
          <a:lstStyle>
            <a:lvl1pPr defTabSz="2170121">
              <a:lnSpc>
                <a:spcPct val="100000"/>
              </a:lnSpc>
              <a:defRPr cap="all" spc="-142" sz="7119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склад розробленого програмно-апаратного комплексу модулів виявлення та фіксації правопорушень</a:t>
            </a:r>
          </a:p>
        </p:txBody>
      </p:sp>
      <p:pic>
        <p:nvPicPr>
          <p:cNvPr id="177" name="Screen Shot 2020-06-15 at 5.58.50 AM.png" descr="Screen Shot 2020-06-15 at 5.58.5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87862" y="5502523"/>
            <a:ext cx="8291593" cy="5182245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78" name="превышение.png" descr="превышение.png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2804546" y="5186929"/>
            <a:ext cx="11791297" cy="6272316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lide Title"/>
          <p:cNvSpPr txBox="1"/>
          <p:nvPr>
            <p:ph type="title"/>
          </p:nvPr>
        </p:nvSpPr>
        <p:spPr>
          <a:xfrm>
            <a:off x="1206500" y="1079500"/>
            <a:ext cx="21971000" cy="24640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cap="all"/>
            </a:pPr>
            <a:endParaRPr spc="-24" sz="1200"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lnSpc>
                <a:spcPct val="100000"/>
              </a:lnSpc>
            </a:pPr>
            <a:endParaRPr spc="-24"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81" name="функціонування модуля фіксування транспортного руху на перехресті"/>
          <p:cNvSpPr txBox="1"/>
          <p:nvPr/>
        </p:nvSpPr>
        <p:spPr>
          <a:xfrm>
            <a:off x="1206500" y="1107608"/>
            <a:ext cx="21971000" cy="32269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2194505">
              <a:lnSpc>
                <a:spcPct val="100000"/>
              </a:lnSpc>
              <a:spcBef>
                <a:spcPts val="0"/>
              </a:spcBef>
              <a:defRPr b="1" cap="all" spc="-144" sz="7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функціонування модуля фіксування транспортного руху на перехресті</a:t>
            </a:r>
          </a:p>
        </p:txBody>
      </p:sp>
      <p:sp>
        <p:nvSpPr>
          <p:cNvPr id="182" name="Мови використані при розробці: JavaScript, HTML, SCC…"/>
          <p:cNvSpPr txBox="1"/>
          <p:nvPr>
            <p:ph type="body" sz="half" idx="1"/>
          </p:nvPr>
        </p:nvSpPr>
        <p:spPr>
          <a:xfrm>
            <a:off x="1178052" y="4843160"/>
            <a:ext cx="9779001" cy="8364009"/>
          </a:xfrm>
          <a:prstGeom prst="rect">
            <a:avLst/>
          </a:prstGeom>
        </p:spPr>
        <p:txBody>
          <a:bodyPr/>
          <a:lstStyle/>
          <a:p>
            <a:pPr marL="393699" indent="-393699" defTabSz="457200">
              <a:lnSpc>
                <a:spcPts val="6000"/>
              </a:lnSpc>
              <a:spcBef>
                <a:spcPts val="1200"/>
              </a:spcBef>
              <a:buClr>
                <a:srgbClr val="5E5E5E"/>
              </a:buClr>
              <a:buChar char="-"/>
              <a:defRPr sz="3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Мови використані при розробці: JavaScript, HTML, SCC</a:t>
            </a:r>
          </a:p>
          <a:p>
            <a:pPr marL="393699" indent="-393699" defTabSz="457200">
              <a:lnSpc>
                <a:spcPts val="6000"/>
              </a:lnSpc>
              <a:spcBef>
                <a:spcPts val="1200"/>
              </a:spcBef>
              <a:buClr>
                <a:srgbClr val="5E5E5E"/>
              </a:buClr>
              <a:buChar char="-"/>
              <a:defRPr sz="35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393699" indent="-393699" defTabSz="457200">
              <a:lnSpc>
                <a:spcPts val="6000"/>
              </a:lnSpc>
              <a:spcBef>
                <a:spcPts val="1200"/>
              </a:spcBef>
              <a:buClr>
                <a:srgbClr val="5E5E5E"/>
              </a:buClr>
              <a:buChar char="-"/>
              <a:defRPr sz="3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Для фіксації трансляції було використано інтерфейс: </a:t>
            </a:r>
            <a:r>
              <a:t>MediaDevices</a:t>
            </a:r>
          </a:p>
        </p:txBody>
      </p:sp>
      <p:pic>
        <p:nvPicPr>
          <p:cNvPr id="183" name="Screen Shot 2020-06-15 at 5.58.50 AM.png" descr="Screen Shot 2020-06-15 at 5.58.50 AM.png"/>
          <p:cNvPicPr>
            <a:picLocks noChangeAspect="1"/>
          </p:cNvPicPr>
          <p:nvPr>
            <p:ph type="pic" idx="14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2028756" y="4675416"/>
            <a:ext cx="11177333" cy="6985833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функціонування модуля виявлення та фіксації правопорушень"/>
          <p:cNvSpPr txBox="1"/>
          <p:nvPr/>
        </p:nvSpPr>
        <p:spPr>
          <a:xfrm>
            <a:off x="1206499" y="1079499"/>
            <a:ext cx="21971001" cy="2193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2218888">
              <a:lnSpc>
                <a:spcPct val="100000"/>
              </a:lnSpc>
              <a:spcBef>
                <a:spcPts val="0"/>
              </a:spcBef>
              <a:defRPr b="1" cap="all" spc="-145" sz="728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функціонування модуля виявлення та фіксації правопорушень </a:t>
            </a:r>
          </a:p>
        </p:txBody>
      </p:sp>
      <p:sp>
        <p:nvSpPr>
          <p:cNvPr id="186" name="В розробці було використано фреймворк WindowsForms з набору .Net, з використанням мови програмування C#…"/>
          <p:cNvSpPr txBox="1"/>
          <p:nvPr>
            <p:ph type="body" sz="half" idx="1"/>
          </p:nvPr>
        </p:nvSpPr>
        <p:spPr>
          <a:xfrm>
            <a:off x="1042585" y="4889962"/>
            <a:ext cx="8900818" cy="8364009"/>
          </a:xfrm>
          <a:prstGeom prst="rect">
            <a:avLst/>
          </a:prstGeom>
        </p:spPr>
        <p:txBody>
          <a:bodyPr/>
          <a:lstStyle/>
          <a:p>
            <a:pPr marL="393699" indent="-393699" defTabSz="457200">
              <a:lnSpc>
                <a:spcPts val="6000"/>
              </a:lnSpc>
              <a:spcBef>
                <a:spcPts val="1200"/>
              </a:spcBef>
              <a:buClr>
                <a:srgbClr val="5E5E5E"/>
              </a:buClr>
              <a:buChar char="-"/>
              <a:defRPr sz="3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В розробці було використано фреймворк WindowsForms з набору .Net, з використанням мови програмування C#</a:t>
            </a:r>
          </a:p>
          <a:p>
            <a:pPr marL="393699" indent="-393699" defTabSz="457200">
              <a:lnSpc>
                <a:spcPts val="6000"/>
              </a:lnSpc>
              <a:spcBef>
                <a:spcPts val="1200"/>
              </a:spcBef>
              <a:buClr>
                <a:srgbClr val="5E5E5E"/>
              </a:buClr>
              <a:buChar char="-"/>
              <a:defRPr sz="35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393699" indent="-393699" defTabSz="457200">
              <a:lnSpc>
                <a:spcPts val="6000"/>
              </a:lnSpc>
              <a:spcBef>
                <a:spcPts val="1200"/>
              </a:spcBef>
              <a:buClr>
                <a:srgbClr val="5E5E5E"/>
              </a:buClr>
              <a:buChar char="-"/>
              <a:defRPr sz="3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Була використана бібліотека CefSharp та браузер Chromium</a:t>
            </a:r>
          </a:p>
          <a:p>
            <a:pPr marL="393699" indent="-393699" defTabSz="457200">
              <a:lnSpc>
                <a:spcPts val="6000"/>
              </a:lnSpc>
              <a:spcBef>
                <a:spcPts val="1200"/>
              </a:spcBef>
              <a:buClr>
                <a:srgbClr val="5E5E5E"/>
              </a:buClr>
              <a:buChar char="-"/>
              <a:defRPr sz="35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393699" indent="-393699" defTabSz="457200">
              <a:lnSpc>
                <a:spcPts val="6000"/>
              </a:lnSpc>
              <a:spcBef>
                <a:spcPts val="1200"/>
              </a:spcBef>
              <a:buClr>
                <a:srgbClr val="5E5E5E"/>
              </a:buClr>
              <a:buChar char="-"/>
              <a:defRPr sz="3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Була використана бібліотека OpenCV та алгоритм Cascade Classification Haar.</a:t>
            </a:r>
          </a:p>
        </p:txBody>
      </p:sp>
      <p:pic>
        <p:nvPicPr>
          <p:cNvPr id="187" name="превышение.png" descr="превышение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75483" y="5094370"/>
            <a:ext cx="13165808" cy="700348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